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994568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30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1872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0071B852-1B31-4413-97E5-57F31834ED6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70D2E9F-6E38-4CFA-8C00-AB97CE51285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34038" y="0"/>
            <a:ext cx="431006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6D9CE-A4FF-44C1-8506-5441E28E2308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1117F05-29F5-4590-AE78-BBB8E0F02F5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B53388E-F35F-45BF-8CDD-8881EDE4AD4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34038" y="6513513"/>
            <a:ext cx="4310062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5CA1F-822D-42CE-B794-BA9FFBED8B0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39031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1006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34038" y="0"/>
            <a:ext cx="4310062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53E81-5FA2-48FF-BF06-2E8C43F523F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302000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95363" y="3300413"/>
            <a:ext cx="79565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431006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34038" y="6513513"/>
            <a:ext cx="4310062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AE76B0-8EA9-430E-AC97-E3F2EB4DC6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184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"/>
            <a:ext cx="9906000" cy="6860799"/>
            <a:chOff x="0" y="0"/>
            <a:chExt cx="9144000" cy="6860799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38645" y="2222624"/>
            <a:ext cx="6410819" cy="2554983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938645" y="4777380"/>
            <a:ext cx="641081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8141291" y="1819272"/>
            <a:ext cx="990599" cy="247714"/>
          </a:xfrm>
        </p:spPr>
        <p:txBody>
          <a:bodyPr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916720" y="3254880"/>
            <a:ext cx="3859795" cy="247714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33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パノラマ写真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1"/>
            <a:ext cx="9906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9" y="4961453"/>
            <a:ext cx="695716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8644" y="685800"/>
            <a:ext cx="6957171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938647" y="5528191"/>
            <a:ext cx="6957170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631" y="295731"/>
            <a:ext cx="681214" cy="767687"/>
          </a:xfrm>
          <a:prstGeom prst="rect">
            <a:avLst/>
          </a:prstGeom>
        </p:spPr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2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"/>
            <a:ext cx="9906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927101"/>
            <a:ext cx="6957171" cy="1692720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3488023"/>
            <a:ext cx="6957172" cy="2536858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631" y="295731"/>
            <a:ext cx="681214" cy="767687"/>
          </a:xfrm>
          <a:prstGeom prst="rect">
            <a:avLst/>
          </a:prstGeom>
        </p:spPr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737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1"/>
            <a:ext cx="9906000" cy="6860799"/>
            <a:chOff x="0" y="0"/>
            <a:chExt cx="9144000" cy="6860799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12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12" name="TextBox 11"/>
          <p:cNvSpPr txBox="1"/>
          <p:nvPr/>
        </p:nvSpPr>
        <p:spPr bwMode="gray">
          <a:xfrm>
            <a:off x="7619540" y="2898649"/>
            <a:ext cx="7155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”</a:t>
            </a:r>
          </a:p>
        </p:txBody>
      </p:sp>
      <p:sp>
        <p:nvSpPr>
          <p:cNvPr id="11" name="TextBox 10"/>
          <p:cNvSpPr txBox="1"/>
          <p:nvPr/>
        </p:nvSpPr>
        <p:spPr bwMode="gray">
          <a:xfrm>
            <a:off x="705990" y="589768"/>
            <a:ext cx="6517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80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064" y="903421"/>
            <a:ext cx="6673750" cy="2895658"/>
          </a:xfrm>
        </p:spPr>
        <p:txBody>
          <a:bodyPr/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502886" y="3809279"/>
            <a:ext cx="6116654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938644" y="5000816"/>
            <a:ext cx="6957172" cy="102406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631" y="295731"/>
            <a:ext cx="681214" cy="767687"/>
          </a:xfrm>
          <a:prstGeom prst="rect">
            <a:avLst/>
          </a:prstGeom>
        </p:spPr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955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1"/>
            <a:ext cx="9906000" cy="6860799"/>
            <a:chOff x="0" y="0"/>
            <a:chExt cx="9144000" cy="6860799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2057400"/>
            <a:ext cx="6957171" cy="2095500"/>
          </a:xfrm>
        </p:spPr>
        <p:txBody>
          <a:bodyPr anchor="b"/>
          <a:lstStyle>
            <a:lvl1pPr algn="l">
              <a:defRPr sz="36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4" y="5024909"/>
            <a:ext cx="6957171" cy="994891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631" y="295731"/>
            <a:ext cx="681214" cy="767687"/>
          </a:xfrm>
          <a:prstGeom prst="rect">
            <a:avLst/>
          </a:prstGeom>
        </p:spPr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18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5" y="922305"/>
            <a:ext cx="6958891" cy="714660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5" y="2489200"/>
            <a:ext cx="2506219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938643" y="3147165"/>
            <a:ext cx="2506218" cy="2877714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92511" y="2489200"/>
            <a:ext cx="2520646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692512" y="3147165"/>
            <a:ext cx="2520645" cy="2869878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60805" y="2489201"/>
            <a:ext cx="250655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6460806" y="3147164"/>
            <a:ext cx="250655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569074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33698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3631" y="295731"/>
            <a:ext cx="681214" cy="767687"/>
          </a:xfrm>
          <a:prstGeom prst="rect">
            <a:avLst/>
          </a:prstGeom>
        </p:spPr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953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つの画像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5" y="927101"/>
            <a:ext cx="6958891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4916" y="4180095"/>
            <a:ext cx="2490629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7138" y="2486222"/>
            <a:ext cx="2189911" cy="1450321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1"/>
          </p:nvPr>
        </p:nvSpPr>
        <p:spPr>
          <a:xfrm>
            <a:off x="954916" y="4837559"/>
            <a:ext cx="2489944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88011" y="4179596"/>
            <a:ext cx="2510939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16"/>
          </p:nvPr>
        </p:nvSpPr>
        <p:spPr>
          <a:xfrm>
            <a:off x="3846507" y="2509454"/>
            <a:ext cx="2193947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688012" y="4837559"/>
            <a:ext cx="2525145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460806" y="4179595"/>
            <a:ext cx="2491116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17"/>
          </p:nvPr>
        </p:nvSpPr>
        <p:spPr>
          <a:xfrm>
            <a:off x="6613692" y="2509454"/>
            <a:ext cx="2187076" cy="1427089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6460806" y="4837559"/>
            <a:ext cx="2491116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3564187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33698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3631" y="295731"/>
            <a:ext cx="681214" cy="767687"/>
          </a:xfrm>
          <a:prstGeom prst="rect">
            <a:avLst/>
          </a:prstGeom>
        </p:spPr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291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631" y="295731"/>
            <a:ext cx="681214" cy="767687"/>
          </a:xfrm>
          <a:prstGeom prst="rect">
            <a:avLst/>
          </a:prstGeom>
        </p:spPr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297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1"/>
            <a:ext cx="9906000" cy="6860799"/>
            <a:chOff x="0" y="0"/>
            <a:chExt cx="9144000" cy="6860799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8"/>
            <p:cNvSpPr/>
            <p:nvPr/>
          </p:nvSpPr>
          <p:spPr bwMode="gray">
            <a:xfrm rot="5400000">
              <a:off x="1299309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414867" y="402165"/>
              <a:ext cx="46105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051" y="1447799"/>
            <a:ext cx="1167126" cy="4571999"/>
          </a:xfrm>
        </p:spPr>
        <p:txBody>
          <a:bodyPr vert="eaVert" anchor="b" anchorCtr="0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8643" y="1447799"/>
            <a:ext cx="4785337" cy="457200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3631" y="295731"/>
            <a:ext cx="681214" cy="767687"/>
          </a:xfrm>
          <a:prstGeom prst="rect">
            <a:avLst/>
          </a:prstGeom>
        </p:spPr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51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368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"/>
            <a:ext cx="9906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9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 bwMode="gray"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5" y="2257589"/>
            <a:ext cx="3360245" cy="3020343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45867" y="2257588"/>
            <a:ext cx="3309207" cy="302034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382876" y="7605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39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38643" y="2489199"/>
            <a:ext cx="3940062" cy="3530604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295" y="2489200"/>
            <a:ext cx="3940063" cy="353060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6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3" y="2494298"/>
            <a:ext cx="394006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8643" y="3253589"/>
            <a:ext cx="3940063" cy="276621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7296" y="2489200"/>
            <a:ext cx="3940061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7296" y="3248491"/>
            <a:ext cx="3940062" cy="2771311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8501" y="295731"/>
            <a:ext cx="857250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135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13631" y="295731"/>
            <a:ext cx="681214" cy="767687"/>
          </a:xfrm>
          <a:prstGeom prst="rect">
            <a:avLst/>
          </a:prstGeom>
        </p:spPr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80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1"/>
            <a:ext cx="9906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644" y="1447800"/>
            <a:ext cx="2938638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9671" y="1441182"/>
            <a:ext cx="3935588" cy="4572000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938644" y="3086845"/>
            <a:ext cx="2938638" cy="2938036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631" y="295731"/>
            <a:ext cx="681214" cy="767687"/>
          </a:xfrm>
          <a:prstGeom prst="rect">
            <a:avLst/>
          </a:prstGeom>
        </p:spPr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71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1"/>
            <a:ext cx="9906000" cy="6860799"/>
            <a:chOff x="0" y="0"/>
            <a:chExt cx="9144000" cy="6860799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2557" y="1340000"/>
            <a:ext cx="3252100" cy="161619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16485" y="1320800"/>
            <a:ext cx="3023694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922557" y="3086100"/>
            <a:ext cx="3252100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3631" y="295731"/>
            <a:ext cx="681214" cy="767687"/>
          </a:xfrm>
          <a:prstGeom prst="rect">
            <a:avLst/>
          </a:prstGeom>
        </p:spPr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77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0" y="1"/>
            <a:ext cx="9906000" cy="6860799"/>
            <a:chOff x="0" y="0"/>
            <a:chExt cx="9144000" cy="6860799"/>
          </a:xfrm>
        </p:grpSpPr>
        <p:sp>
          <p:nvSpPr>
            <p:cNvPr id="25" name="Rectangle 24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18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938643" y="927100"/>
            <a:ext cx="6871802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645" y="2489200"/>
            <a:ext cx="6871801" cy="353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67942" y="6365500"/>
            <a:ext cx="107314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  <a:latin typeface="+mn-lt"/>
              </a:defRPr>
            </a:lvl1pPr>
          </a:lstStyle>
          <a:p>
            <a:fld id="{6A4B53A7-3209-46A6-9454-F38EAC8F11E7}" type="datetimeFigureOut">
              <a:rPr lang="en-US" smtClean="0"/>
              <a:pPr/>
              <a:t>6/9/2023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365498"/>
            <a:ext cx="418144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8391114" y="0"/>
            <a:ext cx="74295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318501" y="295731"/>
            <a:ext cx="857250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1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3" r:id="rId1"/>
    <p:sldLayoutId id="2147483864" r:id="rId2"/>
    <p:sldLayoutId id="2147483865" r:id="rId3"/>
    <p:sldLayoutId id="2147483866" r:id="rId4"/>
    <p:sldLayoutId id="2147483867" r:id="rId5"/>
    <p:sldLayoutId id="2147483868" r:id="rId6"/>
    <p:sldLayoutId id="2147483869" r:id="rId7"/>
    <p:sldLayoutId id="2147483870" r:id="rId8"/>
    <p:sldLayoutId id="2147483871" r:id="rId9"/>
    <p:sldLayoutId id="2147483872" r:id="rId10"/>
    <p:sldLayoutId id="2147483873" r:id="rId11"/>
    <p:sldLayoutId id="2147483874" r:id="rId12"/>
    <p:sldLayoutId id="2147483875" r:id="rId13"/>
    <p:sldLayoutId id="2147483876" r:id="rId14"/>
    <p:sldLayoutId id="2147483877" r:id="rId15"/>
    <p:sldLayoutId id="2147483878" r:id="rId16"/>
    <p:sldLayoutId id="2147483879" r:id="rId17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図 13">
            <a:extLst>
              <a:ext uri="{FF2B5EF4-FFF2-40B4-BE49-F238E27FC236}">
                <a16:creationId xmlns:a16="http://schemas.microsoft.com/office/drawing/2014/main" id="{AEDEFA7D-EF34-4486-8EFF-FBB8FA5315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6733932" y="3551151"/>
            <a:ext cx="3353523" cy="3548496"/>
          </a:xfrm>
          <a:prstGeom prst="rect">
            <a:avLst/>
          </a:prstGeom>
        </p:spPr>
      </p:pic>
      <p:sp>
        <p:nvSpPr>
          <p:cNvPr id="2" name="タイトル 1">
            <a:extLst>
              <a:ext uri="{FF2B5EF4-FFF2-40B4-BE49-F238E27FC236}">
                <a16:creationId xmlns:a16="http://schemas.microsoft.com/office/drawing/2014/main" id="{0151784A-B66F-4611-B732-A23CBC117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2433" y="724624"/>
            <a:ext cx="3360245" cy="1171411"/>
          </a:xfrm>
        </p:spPr>
        <p:txBody>
          <a:bodyPr/>
          <a:lstStyle/>
          <a:p>
            <a:r>
              <a:rPr lang="ja-JP" altLang="en-US" sz="3200" dirty="0"/>
              <a:t>プラセンタ療法</a:t>
            </a:r>
            <a:br>
              <a:rPr lang="en-US" altLang="ja-JP" dirty="0">
                <a:solidFill>
                  <a:schemeClr val="bg1"/>
                </a:solidFill>
              </a:rPr>
            </a:br>
            <a:r>
              <a:rPr lang="ja-JP" altLang="en-US" sz="1600" dirty="0"/>
              <a:t>メルスモン注射</a:t>
            </a:r>
            <a:endParaRPr kumimoji="1" lang="ja-JP" altLang="en-US" dirty="0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41246CB-27CD-434B-8774-9525A057A28C}"/>
              </a:ext>
            </a:extLst>
          </p:cNvPr>
          <p:cNvSpPr txBox="1"/>
          <p:nvPr/>
        </p:nvSpPr>
        <p:spPr>
          <a:xfrm>
            <a:off x="807896" y="2257588"/>
            <a:ext cx="37293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</a:rPr>
              <a:t>保険適用＝更年期障害（</a:t>
            </a:r>
            <a:r>
              <a:rPr kumimoji="1" lang="en-US" altLang="ja-JP" sz="1200" dirty="0">
                <a:solidFill>
                  <a:schemeClr val="bg1"/>
                </a:solidFill>
              </a:rPr>
              <a:t>45</a:t>
            </a:r>
            <a:r>
              <a:rPr kumimoji="1" lang="ja-JP" altLang="en-US" sz="1200" dirty="0">
                <a:solidFill>
                  <a:schemeClr val="bg1"/>
                </a:solidFill>
              </a:rPr>
              <a:t>～</a:t>
            </a:r>
            <a:r>
              <a:rPr kumimoji="1" lang="en-US" altLang="ja-JP" sz="1200" dirty="0">
                <a:solidFill>
                  <a:schemeClr val="bg1"/>
                </a:solidFill>
              </a:rPr>
              <a:t>59</a:t>
            </a:r>
            <a:r>
              <a:rPr kumimoji="1" lang="ja-JP" altLang="en-US" sz="1200" dirty="0">
                <a:solidFill>
                  <a:schemeClr val="bg1"/>
                </a:solidFill>
              </a:rPr>
              <a:t>歳女性が対象）</a:t>
            </a:r>
            <a:endParaRPr kumimoji="1" lang="en-US" altLang="ja-JP" sz="1200" dirty="0">
              <a:solidFill>
                <a:schemeClr val="bg1"/>
              </a:solidFill>
            </a:endParaRPr>
          </a:p>
          <a:p>
            <a:r>
              <a:rPr kumimoji="1" lang="ja-JP" altLang="en-US" sz="1200" dirty="0">
                <a:solidFill>
                  <a:schemeClr val="bg1"/>
                </a:solidFill>
              </a:rPr>
              <a:t>保険適用外（自費）＝疲労回復・美容効果など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A49E966-27BE-4583-ACBF-810923C067F7}"/>
              </a:ext>
            </a:extLst>
          </p:cNvPr>
          <p:cNvSpPr txBox="1"/>
          <p:nvPr/>
        </p:nvSpPr>
        <p:spPr>
          <a:xfrm>
            <a:off x="567820" y="3209365"/>
            <a:ext cx="4452416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solidFill>
                  <a:schemeClr val="bg1"/>
                </a:solidFill>
              </a:rPr>
              <a:t>【</a:t>
            </a:r>
            <a:r>
              <a:rPr lang="ja-JP" altLang="en-US" sz="1100" dirty="0">
                <a:solidFill>
                  <a:schemeClr val="bg1"/>
                </a:solidFill>
              </a:rPr>
              <a:t>費用</a:t>
            </a:r>
            <a:r>
              <a:rPr lang="en-US" altLang="ja-JP" sz="1100" dirty="0">
                <a:solidFill>
                  <a:schemeClr val="bg1"/>
                </a:solidFill>
              </a:rPr>
              <a:t>】</a:t>
            </a:r>
          </a:p>
          <a:p>
            <a:endParaRPr lang="en-US" altLang="ja-JP" sz="1100" dirty="0">
              <a:solidFill>
                <a:schemeClr val="bg1"/>
              </a:solidFill>
            </a:endParaRPr>
          </a:p>
          <a:p>
            <a:r>
              <a:rPr lang="ja-JP" altLang="en-US" sz="1100" dirty="0">
                <a:solidFill>
                  <a:schemeClr val="bg1"/>
                </a:solidFill>
              </a:rPr>
              <a:t>●保険適用の場合</a:t>
            </a:r>
            <a:endParaRPr lang="en-US" altLang="ja-JP" sz="1100" dirty="0">
              <a:solidFill>
                <a:schemeClr val="bg1"/>
              </a:solidFill>
            </a:endParaRPr>
          </a:p>
          <a:p>
            <a:r>
              <a:rPr lang="en-US" altLang="ja-JP" sz="1100" dirty="0">
                <a:solidFill>
                  <a:schemeClr val="bg1"/>
                </a:solidFill>
              </a:rPr>
              <a:t>【</a:t>
            </a:r>
            <a:r>
              <a:rPr lang="ja-JP" altLang="en-US" sz="1100" dirty="0">
                <a:solidFill>
                  <a:schemeClr val="bg1"/>
                </a:solidFill>
              </a:rPr>
              <a:t>更年期障害をお持ちの</a:t>
            </a:r>
            <a:r>
              <a:rPr lang="en-US" altLang="ja-JP" sz="1100" dirty="0">
                <a:solidFill>
                  <a:schemeClr val="bg1"/>
                </a:solidFill>
              </a:rPr>
              <a:t>45</a:t>
            </a:r>
            <a:r>
              <a:rPr lang="ja-JP" altLang="en-US" sz="1100" dirty="0">
                <a:solidFill>
                  <a:schemeClr val="bg1"/>
                </a:solidFill>
              </a:rPr>
              <a:t>～</a:t>
            </a:r>
            <a:r>
              <a:rPr lang="en-US" altLang="ja-JP" sz="1100" dirty="0">
                <a:solidFill>
                  <a:schemeClr val="bg1"/>
                </a:solidFill>
              </a:rPr>
              <a:t>59</a:t>
            </a:r>
            <a:r>
              <a:rPr lang="ja-JP" altLang="en-US" sz="1100" dirty="0">
                <a:solidFill>
                  <a:schemeClr val="bg1"/>
                </a:solidFill>
              </a:rPr>
              <a:t>歳までの女性が対象で週１で通院できる方</a:t>
            </a:r>
            <a:r>
              <a:rPr lang="en-US" altLang="ja-JP" sz="1100" dirty="0">
                <a:solidFill>
                  <a:schemeClr val="bg1"/>
                </a:solidFill>
              </a:rPr>
              <a:t>】</a:t>
            </a:r>
          </a:p>
          <a:p>
            <a:endParaRPr lang="en-US" altLang="ja-JP" sz="1100" dirty="0">
              <a:solidFill>
                <a:schemeClr val="bg1"/>
              </a:solidFill>
            </a:endParaRPr>
          </a:p>
          <a:p>
            <a:r>
              <a:rPr lang="ja-JP" altLang="en-US" sz="1100" dirty="0">
                <a:solidFill>
                  <a:schemeClr val="bg1"/>
                </a:solidFill>
              </a:rPr>
              <a:t>メルスモン</a:t>
            </a:r>
            <a:r>
              <a:rPr lang="en-US" altLang="ja-JP" sz="1100" dirty="0">
                <a:solidFill>
                  <a:schemeClr val="bg1"/>
                </a:solidFill>
              </a:rPr>
              <a:t>1A</a:t>
            </a:r>
            <a:r>
              <a:rPr lang="ja-JP" altLang="en-US" sz="1100" dirty="0">
                <a:solidFill>
                  <a:schemeClr val="bg1"/>
                </a:solidFill>
              </a:rPr>
              <a:t>注射 </a:t>
            </a:r>
            <a:r>
              <a:rPr lang="en-US" altLang="ja-JP" sz="1100" dirty="0">
                <a:solidFill>
                  <a:schemeClr val="bg1"/>
                </a:solidFill>
              </a:rPr>
              <a:t>【3</a:t>
            </a:r>
            <a:r>
              <a:rPr lang="ja-JP" altLang="en-US" sz="1100" dirty="0">
                <a:solidFill>
                  <a:schemeClr val="bg1"/>
                </a:solidFill>
              </a:rPr>
              <a:t>割負担の方</a:t>
            </a:r>
            <a:r>
              <a:rPr lang="en-US" altLang="ja-JP" sz="1100" dirty="0">
                <a:solidFill>
                  <a:schemeClr val="bg1"/>
                </a:solidFill>
              </a:rPr>
              <a:t>】</a:t>
            </a:r>
          </a:p>
          <a:p>
            <a:r>
              <a:rPr lang="ja-JP" altLang="en-US" sz="1100" dirty="0">
                <a:solidFill>
                  <a:schemeClr val="bg1"/>
                </a:solidFill>
              </a:rPr>
              <a:t>初回</a:t>
            </a:r>
            <a:r>
              <a:rPr lang="en-US" altLang="ja-JP" sz="1100" dirty="0">
                <a:solidFill>
                  <a:schemeClr val="bg1"/>
                </a:solidFill>
              </a:rPr>
              <a:t>…1,000</a:t>
            </a:r>
            <a:r>
              <a:rPr lang="ja-JP" altLang="en-US" sz="1100" dirty="0">
                <a:solidFill>
                  <a:schemeClr val="bg1"/>
                </a:solidFill>
              </a:rPr>
              <a:t>円程度　</a:t>
            </a:r>
            <a:r>
              <a:rPr lang="en-US" altLang="ja-JP" sz="1100" dirty="0">
                <a:solidFill>
                  <a:schemeClr val="bg1"/>
                </a:solidFill>
              </a:rPr>
              <a:t>2</a:t>
            </a:r>
            <a:r>
              <a:rPr lang="ja-JP" altLang="en-US" sz="1100" dirty="0">
                <a:solidFill>
                  <a:schemeClr val="bg1"/>
                </a:solidFill>
              </a:rPr>
              <a:t>回目以降</a:t>
            </a:r>
            <a:r>
              <a:rPr lang="en-US" altLang="ja-JP" sz="1100" dirty="0">
                <a:solidFill>
                  <a:schemeClr val="bg1"/>
                </a:solidFill>
              </a:rPr>
              <a:t>…600</a:t>
            </a:r>
            <a:r>
              <a:rPr lang="ja-JP" altLang="en-US" sz="1100" dirty="0">
                <a:solidFill>
                  <a:schemeClr val="bg1"/>
                </a:solidFill>
              </a:rPr>
              <a:t>円程度　　　</a:t>
            </a:r>
            <a:endParaRPr lang="en-US" altLang="ja-JP" sz="1100" dirty="0">
              <a:solidFill>
                <a:schemeClr val="bg1"/>
              </a:solidFill>
            </a:endParaRPr>
          </a:p>
          <a:p>
            <a:r>
              <a:rPr lang="ja-JP" altLang="en-US" sz="800" dirty="0">
                <a:solidFill>
                  <a:schemeClr val="bg1"/>
                </a:solidFill>
              </a:rPr>
              <a:t>　　　　　　　　　　　　　　　　　ほかに薬を処方した場合など診察料が変わります。</a:t>
            </a:r>
            <a:endParaRPr lang="en-US" altLang="ja-JP" sz="800" dirty="0">
              <a:solidFill>
                <a:schemeClr val="bg1"/>
              </a:solidFill>
            </a:endParaRPr>
          </a:p>
          <a:p>
            <a:endParaRPr lang="en-US" altLang="ja-JP" sz="800" dirty="0">
              <a:solidFill>
                <a:schemeClr val="bg1"/>
              </a:solidFill>
            </a:endParaRPr>
          </a:p>
          <a:p>
            <a:endParaRPr lang="en-US" altLang="ja-JP" sz="1100" dirty="0">
              <a:solidFill>
                <a:schemeClr val="bg1"/>
              </a:solidFill>
            </a:endParaRPr>
          </a:p>
          <a:p>
            <a:r>
              <a:rPr lang="ja-JP" altLang="en-US" sz="1100" dirty="0">
                <a:solidFill>
                  <a:schemeClr val="bg1"/>
                </a:solidFill>
              </a:rPr>
              <a:t>●保険適用外（自費）の場合</a:t>
            </a:r>
            <a:r>
              <a:rPr lang="en-US" altLang="ja-JP" sz="1100" dirty="0">
                <a:solidFill>
                  <a:schemeClr val="bg1"/>
                </a:solidFill>
              </a:rPr>
              <a:t>【</a:t>
            </a:r>
            <a:r>
              <a:rPr lang="ja-JP" altLang="en-US" sz="1100" dirty="0">
                <a:solidFill>
                  <a:schemeClr val="bg1"/>
                </a:solidFill>
              </a:rPr>
              <a:t>特に対象制限はありません</a:t>
            </a:r>
            <a:r>
              <a:rPr lang="en-US" altLang="ja-JP" sz="1100" dirty="0">
                <a:solidFill>
                  <a:schemeClr val="bg1"/>
                </a:solidFill>
              </a:rPr>
              <a:t>】	</a:t>
            </a:r>
          </a:p>
          <a:p>
            <a:r>
              <a:rPr lang="ja-JP" altLang="en-US" sz="1100" dirty="0">
                <a:solidFill>
                  <a:schemeClr val="bg1"/>
                </a:solidFill>
              </a:rPr>
              <a:t>メルスモン</a:t>
            </a:r>
            <a:r>
              <a:rPr lang="en-US" altLang="ja-JP" sz="1100" dirty="0">
                <a:solidFill>
                  <a:schemeClr val="bg1"/>
                </a:solidFill>
              </a:rPr>
              <a:t>1A</a:t>
            </a:r>
            <a:r>
              <a:rPr lang="ja-JP" altLang="en-US" sz="1100" dirty="0">
                <a:solidFill>
                  <a:schemeClr val="bg1"/>
                </a:solidFill>
              </a:rPr>
              <a:t>注射／</a:t>
            </a:r>
            <a:r>
              <a:rPr lang="en-US" altLang="ja-JP" sz="1100" dirty="0">
                <a:solidFill>
                  <a:schemeClr val="bg1"/>
                </a:solidFill>
              </a:rPr>
              <a:t>1,500</a:t>
            </a:r>
            <a:r>
              <a:rPr lang="ja-JP" altLang="en-US" sz="1100" dirty="0">
                <a:solidFill>
                  <a:schemeClr val="bg1"/>
                </a:solidFill>
              </a:rPr>
              <a:t>円　メルスモン</a:t>
            </a:r>
            <a:r>
              <a:rPr lang="en-US" altLang="ja-JP" sz="1100" dirty="0">
                <a:solidFill>
                  <a:schemeClr val="bg1"/>
                </a:solidFill>
              </a:rPr>
              <a:t>2A</a:t>
            </a:r>
            <a:r>
              <a:rPr lang="ja-JP" altLang="en-US" sz="1100" dirty="0">
                <a:solidFill>
                  <a:schemeClr val="bg1"/>
                </a:solidFill>
              </a:rPr>
              <a:t>注射／</a:t>
            </a:r>
            <a:r>
              <a:rPr lang="en-US" altLang="ja-JP" sz="1100" dirty="0">
                <a:solidFill>
                  <a:schemeClr val="bg1"/>
                </a:solidFill>
              </a:rPr>
              <a:t>2,000</a:t>
            </a:r>
            <a:r>
              <a:rPr lang="ja-JP" altLang="en-US" sz="1100" dirty="0">
                <a:solidFill>
                  <a:schemeClr val="bg1"/>
                </a:solidFill>
              </a:rPr>
              <a:t>円</a:t>
            </a:r>
            <a:endParaRPr lang="en-US" altLang="ja-JP" sz="1100" dirty="0">
              <a:solidFill>
                <a:schemeClr val="bg1"/>
              </a:solidFill>
            </a:endParaRPr>
          </a:p>
          <a:p>
            <a:r>
              <a:rPr lang="ja-JP" altLang="en-US" sz="1100" dirty="0">
                <a:solidFill>
                  <a:schemeClr val="bg1"/>
                </a:solidFill>
              </a:rPr>
              <a:t>　</a:t>
            </a:r>
            <a:endParaRPr lang="en-US" altLang="ja-JP" sz="1100" dirty="0">
              <a:solidFill>
                <a:schemeClr val="bg1"/>
              </a:solidFill>
            </a:endParaRPr>
          </a:p>
          <a:p>
            <a:r>
              <a:rPr lang="ja-JP" altLang="en-US" sz="900" dirty="0">
                <a:solidFill>
                  <a:schemeClr val="bg1"/>
                </a:solidFill>
              </a:rPr>
              <a:t>　</a:t>
            </a:r>
            <a:r>
              <a:rPr lang="en-US" altLang="ja-JP" sz="900" dirty="0">
                <a:solidFill>
                  <a:schemeClr val="bg1"/>
                </a:solidFill>
              </a:rPr>
              <a:t>※</a:t>
            </a:r>
            <a:r>
              <a:rPr lang="ja-JP" altLang="en-US" sz="900" dirty="0">
                <a:solidFill>
                  <a:schemeClr val="bg1"/>
                </a:solidFill>
              </a:rPr>
              <a:t>特に注射の回数に制限はありませんが、まずは</a:t>
            </a:r>
            <a:r>
              <a:rPr lang="en-US" altLang="ja-JP" sz="900" dirty="0">
                <a:solidFill>
                  <a:schemeClr val="bg1"/>
                </a:solidFill>
              </a:rPr>
              <a:t>1</a:t>
            </a:r>
            <a:r>
              <a:rPr lang="ja-JP" altLang="en-US" sz="900" dirty="0">
                <a:solidFill>
                  <a:schemeClr val="bg1"/>
                </a:solidFill>
              </a:rPr>
              <a:t>回１</a:t>
            </a:r>
            <a:r>
              <a:rPr lang="en-US" altLang="ja-JP" sz="900" dirty="0">
                <a:solidFill>
                  <a:schemeClr val="bg1"/>
                </a:solidFill>
              </a:rPr>
              <a:t>A</a:t>
            </a:r>
            <a:r>
              <a:rPr lang="ja-JP" altLang="en-US" sz="900" dirty="0">
                <a:solidFill>
                  <a:schemeClr val="bg1"/>
                </a:solidFill>
              </a:rPr>
              <a:t>を週１回程度を継続していかれてはいかがでしょうか。</a:t>
            </a:r>
            <a:endParaRPr lang="en-US" altLang="ja-JP" sz="900" dirty="0">
              <a:solidFill>
                <a:schemeClr val="bg1"/>
              </a:solidFill>
            </a:endParaRPr>
          </a:p>
          <a:p>
            <a:r>
              <a:rPr lang="ja-JP" altLang="en-US" sz="900" dirty="0">
                <a:solidFill>
                  <a:schemeClr val="bg1"/>
                </a:solidFill>
              </a:rPr>
              <a:t>　効果の差に個人差はあります。医師と相談して量や回数を決めましょう。</a:t>
            </a:r>
            <a:endParaRPr lang="ja-JP" altLang="en-US" sz="1050" dirty="0">
              <a:solidFill>
                <a:schemeClr val="bg1"/>
              </a:solidFill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B2414001-95B7-4A2A-877C-F8D370CA18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093" y="141351"/>
            <a:ext cx="4976778" cy="3414500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A6D66020-41A2-493A-B622-98358CB484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6093" y="3733039"/>
            <a:ext cx="5208494" cy="298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198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イオン ボードルーム">
  <a:themeElements>
    <a:clrScheme name="イオン ボードルーム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イオン ボードルーム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イオン ボードルーム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224</TotalTime>
  <Words>180</Words>
  <Application>Microsoft Office PowerPoint</Application>
  <PresentationFormat>A4 210 x 297 mm</PresentationFormat>
  <Paragraphs>18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Arial</vt:lpstr>
      <vt:lpstr>Century Gothic</vt:lpstr>
      <vt:lpstr>Wingdings 3</vt:lpstr>
      <vt:lpstr>イオン ボードルーム</vt:lpstr>
      <vt:lpstr>プラセンタ療法 メルスモン注射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プラセンタ療法 メルスモン注射</dc:title>
  <dc:creator>kcl</dc:creator>
  <cp:lastModifiedBy>Kこどもクリニック PC</cp:lastModifiedBy>
  <cp:revision>15</cp:revision>
  <cp:lastPrinted>2023-06-09T01:42:46Z</cp:lastPrinted>
  <dcterms:created xsi:type="dcterms:W3CDTF">2021-06-29T01:20:37Z</dcterms:created>
  <dcterms:modified xsi:type="dcterms:W3CDTF">2023-06-09T01:42:50Z</dcterms:modified>
</cp:coreProperties>
</file>